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935EA-E5E8-4C77-ADC9-D3DB7CC2C25A}" v="2996" dt="2021-06-02T05:59:29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DCE meeting (02/06/2021)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Clément </a:t>
            </a:r>
            <a:r>
              <a:rPr lang="en-US" dirty="0" err="1">
                <a:cs typeface="Calibri"/>
              </a:rPr>
              <a:t>Canonne</a:t>
            </a:r>
            <a:r>
              <a:rPr lang="en-US" dirty="0">
                <a:cs typeface="Calibri"/>
              </a:rPr>
              <a:t> (Computer Science)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Why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Fast/efficient tools for model selection or hypothesis selection, which can be easily </a:t>
            </a:r>
            <a:r>
              <a:rPr lang="en-US" dirty="0" err="1">
                <a:cs typeface="Calibri" panose="020F0502020204030204"/>
              </a:rPr>
              <a:t>generalised</a:t>
            </a:r>
            <a:r>
              <a:rPr lang="en-US" dirty="0">
                <a:cs typeface="Calibri" panose="020F0502020204030204"/>
              </a:rPr>
              <a:t>: building blocks in a more complex system.</a:t>
            </a:r>
          </a:p>
        </p:txBody>
      </p:sp>
    </p:spTree>
    <p:extLst>
      <p:ext uri="{BB962C8B-B14F-4D97-AF65-F5344CB8AC3E}">
        <p14:creationId xmlns:p14="http://schemas.microsoft.com/office/powerpoint/2010/main" val="8939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Why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Fast/efficient tools for model selection or hypothesis selection, which can be easily </a:t>
            </a:r>
            <a:r>
              <a:rPr lang="en-US" dirty="0" err="1">
                <a:cs typeface="Calibri" panose="020F0502020204030204"/>
              </a:rPr>
              <a:t>generalised</a:t>
            </a:r>
            <a:r>
              <a:rPr lang="en-US" dirty="0">
                <a:cs typeface="Calibri" panose="020F0502020204030204"/>
              </a:rPr>
              <a:t>: building blocks in a more complex system.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Discrete data can be an issue...</a:t>
            </a:r>
          </a:p>
        </p:txBody>
      </p:sp>
    </p:spTree>
    <p:extLst>
      <p:ext uri="{BB962C8B-B14F-4D97-AF65-F5344CB8AC3E}">
        <p14:creationId xmlns:p14="http://schemas.microsoft.com/office/powerpoint/2010/main" val="191761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8D3F-D4CF-4766-9D6D-65F79BC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Beyond discrete?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D50E-02D9-47CF-9F5C-184ABC67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Given continuous data or underlying quantities, </a:t>
            </a:r>
            <a:r>
              <a:rPr lang="en-US" b="1" dirty="0">
                <a:cs typeface="Calibri" panose="020F0502020204030204"/>
              </a:rPr>
              <a:t>how to measure/</a:t>
            </a:r>
            <a:r>
              <a:rPr lang="en-US" b="1" dirty="0" err="1">
                <a:cs typeface="Calibri" panose="020F0502020204030204"/>
              </a:rPr>
              <a:t>quantise</a:t>
            </a:r>
            <a:r>
              <a:rPr lang="en-US" b="1" dirty="0">
                <a:cs typeface="Calibri" panose="020F0502020204030204"/>
              </a:rPr>
              <a:t> them</a:t>
            </a:r>
            <a:r>
              <a:rPr lang="en-US" dirty="0">
                <a:cs typeface="Calibri" panose="020F0502020204030204"/>
              </a:rPr>
              <a:t>?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💡</a:t>
            </a:r>
            <a:r>
              <a:rPr lang="en-US" dirty="0">
                <a:cs typeface="Calibri" panose="020F0502020204030204"/>
              </a:rPr>
              <a:t> With some specific goal in mind: say, density estimation or hypothesis testing (goodness-of-fit).</a:t>
            </a:r>
          </a:p>
        </p:txBody>
      </p:sp>
    </p:spTree>
    <p:extLst>
      <p:ext uri="{BB962C8B-B14F-4D97-AF65-F5344CB8AC3E}">
        <p14:creationId xmlns:p14="http://schemas.microsoft.com/office/powerpoint/2010/main" val="1582670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8D3F-D4CF-4766-9D6D-65F79BC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Quantization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D50E-02D9-47CF-9F5C-184ABC67F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5892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Optimal quantization for </a:t>
            </a:r>
            <a:r>
              <a:rPr lang="en-US" b="1" dirty="0">
                <a:cs typeface="Calibri" panose="020F0502020204030204"/>
              </a:rPr>
              <a:t>density estimation</a:t>
            </a:r>
            <a:r>
              <a:rPr lang="en-US" dirty="0">
                <a:cs typeface="Calibri" panose="020F0502020204030204"/>
              </a:rPr>
              <a:t> or </a:t>
            </a:r>
            <a:r>
              <a:rPr lang="en-US" b="1" dirty="0">
                <a:cs typeface="Calibri" panose="020F0502020204030204"/>
              </a:rPr>
              <a:t>goodness-of-fit testing</a:t>
            </a:r>
            <a:r>
              <a:rPr lang="en-US" dirty="0">
                <a:cs typeface="Calibri" panose="020F0502020204030204"/>
              </a:rPr>
              <a:t> for a fixed quantization budget: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starting with discrete data (but too large domain)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parameterized families (e.g., high-dim Gaussians*)</a:t>
            </a:r>
          </a:p>
          <a:p>
            <a:pPr marL="457200" indent="-457200"/>
            <a:r>
              <a:rPr lang="en-US" dirty="0">
                <a:cs typeface="Calibri" panose="020F0502020204030204"/>
              </a:rPr>
              <a:t>continuous data (Sobolev or </a:t>
            </a:r>
            <a:r>
              <a:rPr lang="en-US" dirty="0" err="1">
                <a:cs typeface="Calibri" panose="020F0502020204030204"/>
              </a:rPr>
              <a:t>Besov</a:t>
            </a:r>
            <a:r>
              <a:rPr lang="en-US" dirty="0">
                <a:cs typeface="Calibri"/>
              </a:rPr>
              <a:t> classes)</a:t>
            </a:r>
          </a:p>
          <a:p>
            <a:pPr marL="457200" indent="-457200"/>
            <a:r>
              <a:rPr lang="en-US" dirty="0">
                <a:cs typeface="Calibri"/>
              </a:rPr>
              <a:t>adaptive/nonadaptive settings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Again, general "tools" and results.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Joint works with Jayadev Acharya and </a:t>
            </a:r>
            <a:r>
              <a:rPr lang="en-US" sz="1800">
                <a:cs typeface="Calibri"/>
              </a:rPr>
              <a:t>Himanshu</a:t>
            </a:r>
            <a:r>
              <a:rPr lang="en-US" sz="1800" dirty="0">
                <a:cs typeface="Calibri"/>
              </a:rPr>
              <a:t> Tyagi + </a:t>
            </a:r>
            <a:r>
              <a:rPr lang="en-US" sz="1800" dirty="0">
                <a:ea typeface="+mn-lt"/>
                <a:cs typeface="+mn-lt"/>
              </a:rPr>
              <a:t>Yuhan Liu,</a:t>
            </a:r>
            <a:r>
              <a:rPr lang="en-US" sz="1800" dirty="0">
                <a:cs typeface="Calibri"/>
              </a:rPr>
              <a:t> Aditya Singh, </a:t>
            </a:r>
            <a:r>
              <a:rPr lang="en-US" sz="1800" dirty="0">
                <a:ea typeface="+mn-lt"/>
                <a:cs typeface="+mn-lt"/>
              </a:rPr>
              <a:t>Ziteng Sun,</a:t>
            </a:r>
            <a:r>
              <a:rPr lang="en-US" sz="1800" dirty="0">
                <a:cs typeface="Calibri"/>
              </a:rPr>
              <a:t> and Prathamesh Mayekar.</a:t>
            </a:r>
          </a:p>
        </p:txBody>
      </p:sp>
    </p:spTree>
    <p:extLst>
      <p:ext uri="{BB962C8B-B14F-4D97-AF65-F5344CB8AC3E}">
        <p14:creationId xmlns:p14="http://schemas.microsoft.com/office/powerpoint/2010/main" val="354928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8D3F-D4CF-4766-9D6D-65F79BCE0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7D50E-02D9-47CF-9F5C-184ABC67F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/>
              </a:rPr>
              <a:t>Those "building blocks" can hopefully be helpful as components of larger systems </a:t>
            </a:r>
            <a:r>
              <a:rPr lang="en-US" dirty="0">
                <a:ea typeface="+mn-lt"/>
                <a:cs typeface="+mn-lt"/>
              </a:rPr>
              <a:t>⚙️. </a:t>
            </a:r>
            <a:r>
              <a:rPr lang="en-US" dirty="0">
                <a:cs typeface="Calibri"/>
              </a:rPr>
              <a:t>Techniques and ideas general by design, so ought to be extendable to other tasks of interest.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(Sorry for the lack of nice pictures...)</a:t>
            </a:r>
          </a:p>
        </p:txBody>
      </p:sp>
    </p:spTree>
    <p:extLst>
      <p:ext uri="{BB962C8B-B14F-4D97-AF65-F5344CB8AC3E}">
        <p14:creationId xmlns:p14="http://schemas.microsoft.com/office/powerpoint/2010/main" val="120065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"Testing properties of data"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Data </a:t>
            </a:r>
            <a:r>
              <a:rPr lang="en-US" dirty="0">
                <a:cs typeface="Calibri" panose="020F0502020204030204"/>
              </a:rPr>
              <a:t>= measurements, observations, output of a model (digital twin). Assume discrete for now.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Property </a:t>
            </a:r>
            <a:r>
              <a:rPr lang="en-US" dirty="0">
                <a:cs typeface="Calibri" panose="020F0502020204030204"/>
              </a:rPr>
              <a:t>= pick your </a:t>
            </a:r>
            <a:r>
              <a:rPr lang="en-US" dirty="0" err="1">
                <a:cs typeface="Calibri" panose="020F0502020204030204"/>
              </a:rPr>
              <a:t>favourite</a:t>
            </a:r>
            <a:r>
              <a:rPr lang="en-US" dirty="0">
                <a:cs typeface="Calibri" panose="020F0502020204030204"/>
              </a:rPr>
              <a:t> model or assumption (unimodality/bimodality, shape assumption, parameterized family)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Testing </a:t>
            </a:r>
            <a:r>
              <a:rPr lang="en-US" dirty="0">
                <a:cs typeface="Calibri" panose="020F0502020204030204"/>
              </a:rPr>
              <a:t>= (composite) hypothesis testing, minimax sense</a:t>
            </a:r>
          </a:p>
        </p:txBody>
      </p:sp>
    </p:spTree>
    <p:extLst>
      <p:ext uri="{BB962C8B-B14F-4D97-AF65-F5344CB8AC3E}">
        <p14:creationId xmlns:p14="http://schemas.microsoft.com/office/powerpoint/2010/main" val="239627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"Testing properties of data"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Data </a:t>
            </a:r>
            <a:r>
              <a:rPr lang="en-US" dirty="0">
                <a:cs typeface="Calibri" panose="020F0502020204030204"/>
              </a:rPr>
              <a:t>= measurements, observations, output of a model (digital twin). Assume discrete for now.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Property </a:t>
            </a:r>
            <a:r>
              <a:rPr lang="en-US" dirty="0">
                <a:cs typeface="Calibri" panose="020F0502020204030204"/>
              </a:rPr>
              <a:t>= pick your </a:t>
            </a:r>
            <a:r>
              <a:rPr lang="en-US" dirty="0" err="1">
                <a:cs typeface="Calibri" panose="020F0502020204030204"/>
              </a:rPr>
              <a:t>favourite</a:t>
            </a:r>
            <a:r>
              <a:rPr lang="en-US" dirty="0">
                <a:cs typeface="Calibri" panose="020F0502020204030204"/>
              </a:rPr>
              <a:t> model or assumption (unimodality/bimodality, shape assumption, parameterized family)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Testing </a:t>
            </a:r>
            <a:r>
              <a:rPr lang="en-US" dirty="0">
                <a:cs typeface="Calibri" panose="020F0502020204030204"/>
              </a:rPr>
              <a:t>= (composite) hypothesis testing, minimax sense, finite-sample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291AB5-E30E-44D4-BC38-201A00F0568D}"/>
              </a:ext>
            </a:extLst>
          </p:cNvPr>
          <p:cNvSpPr txBox="1"/>
          <p:nvPr/>
        </p:nvSpPr>
        <p:spPr>
          <a:xfrm>
            <a:off x="1360449" y="5811644"/>
            <a:ext cx="101030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Applications:</a:t>
            </a:r>
            <a:r>
              <a:rPr lang="en-US" dirty="0"/>
              <a:t> model selection, density estimation, anything where hypothesis testing can be used</a:t>
            </a:r>
          </a:p>
        </p:txBody>
      </p:sp>
    </p:spTree>
    <p:extLst>
      <p:ext uri="{BB962C8B-B14F-4D97-AF65-F5344CB8AC3E}">
        <p14:creationId xmlns:p14="http://schemas.microsoft.com/office/powerpoint/2010/main" val="168286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"Testing properties of data"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Focus on </a:t>
            </a:r>
            <a:r>
              <a:rPr lang="en-US" b="1" dirty="0">
                <a:cs typeface="Calibri" panose="020F0502020204030204"/>
              </a:rPr>
              <a:t>finite-sample</a:t>
            </a:r>
            <a:r>
              <a:rPr lang="en-US" dirty="0">
                <a:cs typeface="Calibri" panose="020F0502020204030204"/>
              </a:rPr>
              <a:t> guarantees, non-asymptotic.</a:t>
            </a:r>
          </a:p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Computationally efficient </a:t>
            </a:r>
            <a:r>
              <a:rPr lang="en-US" dirty="0">
                <a:cs typeface="Calibri" panose="020F0502020204030204"/>
              </a:rPr>
              <a:t>estimators (poly-time, or even near-linear time in sample size)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Limitation: typically hard to give the explicit distribution of the test.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(Also, not quite sure how that fits in the Bayesian framework.)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Prototypical/most simple example: </a:t>
            </a:r>
            <a:r>
              <a:rPr lang="en-US" i="1" dirty="0">
                <a:cs typeface="Calibri" panose="020F0502020204030204"/>
              </a:rPr>
              <a:t>"given </a:t>
            </a:r>
            <a:r>
              <a:rPr lang="en-US" i="1" dirty="0" err="1">
                <a:cs typeface="Calibri" panose="020F0502020204030204"/>
              </a:rPr>
              <a:t>i.i.d</a:t>
            </a:r>
            <a:r>
              <a:rPr lang="en-US" i="1" dirty="0">
                <a:cs typeface="Calibri" panose="020F0502020204030204"/>
              </a:rPr>
              <a:t>. discrete observations from an unknown source, is the data uniformly distributed?"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550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 better example: bimodality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Is the data distribution bimodal?</a:t>
            </a:r>
          </a:p>
        </p:txBody>
      </p:sp>
    </p:spTree>
    <p:extLst>
      <p:ext uri="{BB962C8B-B14F-4D97-AF65-F5344CB8AC3E}">
        <p14:creationId xmlns:p14="http://schemas.microsoft.com/office/powerpoint/2010/main" val="1403676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 better example: bimodality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Is the data distribution bimodal?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Many tests and approaches, many under strong assumptions (mixture models), some very naïve (compute some moment of skewness and kurtosis), some using fitting/density estimation.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080B64E-ECA2-4120-AB99-58BC78039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522" y="3751516"/>
            <a:ext cx="6887736" cy="289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 better example: bimodality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Give a general algorithm (with finite-sample guarantees) for testing</a:t>
            </a:r>
            <a:endParaRPr lang="en-US" b="1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H</a:t>
            </a:r>
            <a:r>
              <a:rPr lang="en-US" dirty="0">
                <a:ea typeface="+mn-lt"/>
                <a:cs typeface="+mn-lt"/>
              </a:rPr>
              <a:t>₀: distribution is bimodal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v.</a:t>
            </a: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H</a:t>
            </a:r>
            <a:r>
              <a:rPr lang="en-US" dirty="0">
                <a:ea typeface="+mn-lt"/>
                <a:cs typeface="+mn-lt"/>
              </a:rPr>
              <a:t>₁: distribution at large statistical distance from every bimodal distribution </a:t>
            </a:r>
          </a:p>
          <a:p>
            <a:pPr marL="0" indent="0">
              <a:buNone/>
            </a:pPr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 dirty="0" err="1">
                <a:ea typeface="+mn-lt"/>
                <a:cs typeface="+mn-lt"/>
              </a:rPr>
              <a:t>Canonne</a:t>
            </a:r>
            <a:r>
              <a:rPr lang="en-US" sz="1800" dirty="0">
                <a:ea typeface="+mn-lt"/>
                <a:cs typeface="+mn-lt"/>
              </a:rPr>
              <a:t>, C.L., </a:t>
            </a:r>
            <a:r>
              <a:rPr lang="en-US" sz="1800" dirty="0" err="1">
                <a:ea typeface="+mn-lt"/>
                <a:cs typeface="+mn-lt"/>
              </a:rPr>
              <a:t>Diakonikolas</a:t>
            </a:r>
            <a:r>
              <a:rPr lang="en-US" sz="1800" dirty="0">
                <a:ea typeface="+mn-lt"/>
                <a:cs typeface="+mn-lt"/>
              </a:rPr>
              <a:t>, I., </a:t>
            </a:r>
            <a:r>
              <a:rPr lang="en-US" sz="1800" dirty="0" err="1">
                <a:ea typeface="+mn-lt"/>
                <a:cs typeface="+mn-lt"/>
              </a:rPr>
              <a:t>Gouleakis</a:t>
            </a:r>
            <a:r>
              <a:rPr lang="en-US" sz="1800" dirty="0">
                <a:ea typeface="+mn-lt"/>
                <a:cs typeface="+mn-lt"/>
              </a:rPr>
              <a:t>, T. </a:t>
            </a:r>
            <a:r>
              <a:rPr lang="en-US" sz="1800" i="1" dirty="0">
                <a:ea typeface="+mn-lt"/>
                <a:cs typeface="+mn-lt"/>
              </a:rPr>
              <a:t>et al.</a:t>
            </a:r>
            <a:r>
              <a:rPr lang="en-US" sz="1800" dirty="0">
                <a:ea typeface="+mn-lt"/>
                <a:cs typeface="+mn-lt"/>
              </a:rPr>
              <a:t> Testing Shape Restrictions of Discrete Distributions. </a:t>
            </a:r>
            <a:r>
              <a:rPr lang="en-US" sz="1800" i="1" dirty="0">
                <a:ea typeface="+mn-lt"/>
                <a:cs typeface="+mn-lt"/>
              </a:rPr>
              <a:t>Theory </a:t>
            </a:r>
            <a:r>
              <a:rPr lang="en-US" sz="1800" i="1" dirty="0" err="1">
                <a:ea typeface="+mn-lt"/>
                <a:cs typeface="+mn-lt"/>
              </a:rPr>
              <a:t>Comput</a:t>
            </a:r>
            <a:r>
              <a:rPr lang="en-US" sz="1800" i="1" dirty="0">
                <a:ea typeface="+mn-lt"/>
                <a:cs typeface="+mn-lt"/>
              </a:rPr>
              <a:t> Syst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b="1" dirty="0">
                <a:ea typeface="+mn-lt"/>
                <a:cs typeface="+mn-lt"/>
              </a:rPr>
              <a:t>62, </a:t>
            </a:r>
            <a:r>
              <a:rPr lang="en-US" sz="1800" dirty="0">
                <a:ea typeface="+mn-lt"/>
                <a:cs typeface="+mn-lt"/>
              </a:rPr>
              <a:t>4–62 (2018). https://doi.org/10.1007/s00224-017-9785-6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5401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Why does it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Pros:</a:t>
            </a:r>
            <a:r>
              <a:rPr lang="en-US" dirty="0">
                <a:cs typeface="Calibri" panose="020F0502020204030204"/>
              </a:rPr>
              <a:t> Fast, near-sample optimal, </a:t>
            </a:r>
            <a:r>
              <a:rPr lang="en-US" dirty="0" err="1">
                <a:ea typeface="+mn-lt"/>
                <a:cs typeface="+mn-lt"/>
              </a:rPr>
              <a:t>generalisable</a:t>
            </a:r>
            <a:r>
              <a:rPr lang="en-US" dirty="0">
                <a:ea typeface="+mn-lt"/>
                <a:cs typeface="+mn-lt"/>
              </a:rPr>
              <a:t>: applies to many other properties (</a:t>
            </a:r>
            <a:r>
              <a:rPr lang="en-US" i="1" dirty="0">
                <a:ea typeface="+mn-lt"/>
                <a:cs typeface="+mn-lt"/>
              </a:rPr>
              <a:t>"shape constraints"</a:t>
            </a:r>
            <a:r>
              <a:rPr lang="en-US" dirty="0">
                <a:ea typeface="+mn-lt"/>
                <a:cs typeface="+mn-lt"/>
              </a:rPr>
              <a:t>).</a:t>
            </a:r>
            <a:endParaRPr lang="en-US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E.g., monotone, unimodal, t-modal, log-concave, concave, convex, monotone hazard rate, t-piecewise degree-d distributions...</a:t>
            </a:r>
            <a:endParaRPr lang="en-US" dirty="0"/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Also performs density estimation as a side bonus, when H₀ is not rejected.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b="1" dirty="0">
                <a:ea typeface="+mn-lt"/>
                <a:cs typeface="+mn-lt"/>
              </a:rPr>
              <a:t>Cons:</a:t>
            </a:r>
            <a:r>
              <a:rPr lang="en-US" dirty="0">
                <a:ea typeface="+mn-lt"/>
                <a:cs typeface="+mn-lt"/>
              </a:rPr>
              <a:t> well, not actually implemented (just pseudocode)</a:t>
            </a:r>
          </a:p>
        </p:txBody>
      </p:sp>
    </p:spTree>
    <p:extLst>
      <p:ext uri="{BB962C8B-B14F-4D97-AF65-F5344CB8AC3E}">
        <p14:creationId xmlns:p14="http://schemas.microsoft.com/office/powerpoint/2010/main" val="288359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957F-E612-4E0F-9828-6AFC4A20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Other similar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2828F-5FD5-454F-8EA0-F2488D124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cs typeface="Calibri" panose="020F0502020204030204"/>
              </a:rPr>
              <a:t>Other general testing algorithm for Fourier-constrained models: </a:t>
            </a:r>
            <a:r>
              <a:rPr lang="en-US" dirty="0">
                <a:cs typeface="Calibri" panose="020F0502020204030204"/>
              </a:rPr>
              <a:t>can very efficiently test any property comprised of things with a sparse discrete Fourier transform.</a:t>
            </a:r>
          </a:p>
          <a:p>
            <a:pPr marL="0" indent="0">
              <a:buNone/>
            </a:pPr>
            <a:endParaRPr lang="en-US" b="1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cs typeface="Calibri" panose="020F0502020204030204"/>
              </a:rPr>
              <a:t>E.g., Poisson Binomial, sum of independent </a:t>
            </a:r>
            <a:r>
              <a:rPr lang="en-US" dirty="0" err="1">
                <a:cs typeface="Calibri" panose="020F0502020204030204"/>
              </a:rPr>
              <a:t>r.v's</a:t>
            </a:r>
            <a:r>
              <a:rPr lang="en-US" dirty="0">
                <a:cs typeface="Calibri" panose="020F0502020204030204"/>
              </a:rPr>
              <a:t>, log-concave</a:t>
            </a:r>
          </a:p>
          <a:p>
            <a:pPr marL="0" indent="0">
              <a:buNone/>
            </a:pP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Clément L. </a:t>
            </a:r>
            <a:r>
              <a:rPr lang="en-US" sz="1800" dirty="0" err="1">
                <a:ea typeface="+mn-lt"/>
                <a:cs typeface="+mn-lt"/>
              </a:rPr>
              <a:t>Canonne</a:t>
            </a:r>
            <a:r>
              <a:rPr lang="en-US" sz="1800" dirty="0">
                <a:ea typeface="+mn-lt"/>
                <a:cs typeface="+mn-lt"/>
              </a:rPr>
              <a:t>, Ilias </a:t>
            </a:r>
            <a:r>
              <a:rPr lang="en-US" sz="1800" dirty="0" err="1">
                <a:ea typeface="+mn-lt"/>
                <a:cs typeface="+mn-lt"/>
              </a:rPr>
              <a:t>Diakonikolas</a:t>
            </a:r>
            <a:r>
              <a:rPr lang="en-US" sz="1800" dirty="0">
                <a:ea typeface="+mn-lt"/>
                <a:cs typeface="+mn-lt"/>
              </a:rPr>
              <a:t>, and Alistair Stewart. 2018. Testing for families of distributions via the Fourier transform. In </a:t>
            </a:r>
            <a:r>
              <a:rPr lang="en-US" sz="1800" i="1" dirty="0">
                <a:ea typeface="+mn-lt"/>
                <a:cs typeface="+mn-lt"/>
              </a:rPr>
              <a:t>Proceedings of the 32nd International Conference on Neural Information Processing Systems</a:t>
            </a:r>
            <a:r>
              <a:rPr lang="en-US" sz="1800" dirty="0">
                <a:ea typeface="+mn-lt"/>
                <a:cs typeface="+mn-lt"/>
              </a:rPr>
              <a:t> (</a:t>
            </a:r>
            <a:r>
              <a:rPr lang="en-US" sz="1800" i="1" dirty="0">
                <a:ea typeface="+mn-lt"/>
                <a:cs typeface="+mn-lt"/>
              </a:rPr>
              <a:t>NIPS'18</a:t>
            </a:r>
            <a:r>
              <a:rPr lang="en-US" sz="1800" dirty="0">
                <a:ea typeface="+mn-lt"/>
                <a:cs typeface="+mn-lt"/>
              </a:rPr>
              <a:t>). </a:t>
            </a:r>
            <a:endParaRPr lang="en-US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485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DCE meeting (02/06/2021)</vt:lpstr>
      <vt:lpstr>"Testing properties of data"</vt:lpstr>
      <vt:lpstr>"Testing properties of data"</vt:lpstr>
      <vt:lpstr>"Testing properties of data"</vt:lpstr>
      <vt:lpstr>A better example: bimodality</vt:lpstr>
      <vt:lpstr>A better example: bimodality</vt:lpstr>
      <vt:lpstr>A better example: bimodality</vt:lpstr>
      <vt:lpstr>Why does it matter</vt:lpstr>
      <vt:lpstr>Other similar tools</vt:lpstr>
      <vt:lpstr>Why does it matter?</vt:lpstr>
      <vt:lpstr>Why does it matter?</vt:lpstr>
      <vt:lpstr>Beyond discrete?</vt:lpstr>
      <vt:lpstr>Quantization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287</cp:revision>
  <dcterms:created xsi:type="dcterms:W3CDTF">2021-06-02T03:03:00Z</dcterms:created>
  <dcterms:modified xsi:type="dcterms:W3CDTF">2021-06-07T01:57:42Z</dcterms:modified>
</cp:coreProperties>
</file>